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9" r:id="rId2"/>
    <p:sldId id="400" r:id="rId3"/>
    <p:sldId id="401" r:id="rId4"/>
    <p:sldId id="402" r:id="rId5"/>
    <p:sldId id="403" r:id="rId6"/>
    <p:sldId id="404" r:id="rId7"/>
    <p:sldId id="405" r:id="rId8"/>
    <p:sldId id="406" r:id="rId9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B9F"/>
    <a:srgbClr val="EE6907"/>
    <a:srgbClr val="304E88"/>
    <a:srgbClr val="0F7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79" autoAdjust="0"/>
    <p:restoredTop sz="80297" autoAdjust="0"/>
  </p:normalViewPr>
  <p:slideViewPr>
    <p:cSldViewPr>
      <p:cViewPr varScale="1">
        <p:scale>
          <a:sx n="84" d="100"/>
          <a:sy n="84" d="100"/>
        </p:scale>
        <p:origin x="753" y="4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20" y="12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26.10.2020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Space Apps Challenge (Tartu, Estonia)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5o participants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8 teams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Tech and business mentors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 days + 2 nights (18-20.10.2019)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63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slide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41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dirty="0" smtClean="0"/>
              <a:t>3 challenge </a:t>
            </a:r>
            <a:r>
              <a:rPr lang="fi-FI" dirty="0" err="1" smtClean="0"/>
              <a:t>categories</a:t>
            </a:r>
            <a:endParaRPr lang="fi-FI" dirty="0" smtClean="0"/>
          </a:p>
          <a:p>
            <a:pPr marL="742950" lvl="1" indent="-285750">
              <a:buFontTx/>
              <a:buChar char="-"/>
            </a:pPr>
            <a:r>
              <a:rPr lang="fi-FI" dirty="0" err="1" smtClean="0"/>
              <a:t>Sustainable</a:t>
            </a:r>
            <a:r>
              <a:rPr lang="fi-FI" dirty="0" smtClean="0"/>
              <a:t> </a:t>
            </a:r>
            <a:r>
              <a:rPr lang="fi-FI" dirty="0" err="1" smtClean="0"/>
              <a:t>aquaculture</a:t>
            </a:r>
            <a:endParaRPr lang="fi-FI" dirty="0" smtClean="0"/>
          </a:p>
          <a:p>
            <a:pPr marL="742950" lvl="1" indent="-285750">
              <a:buFontTx/>
              <a:buChar char="-"/>
            </a:pPr>
            <a:r>
              <a:rPr lang="fi-FI" dirty="0" smtClean="0"/>
              <a:t>Urban </a:t>
            </a:r>
            <a:r>
              <a:rPr lang="fi-FI" dirty="0" err="1" smtClean="0"/>
              <a:t>planning</a:t>
            </a:r>
            <a:endParaRPr lang="fi-FI" dirty="0" smtClean="0"/>
          </a:p>
          <a:p>
            <a:pPr marL="742950" lvl="1" indent="-285750">
              <a:buFontTx/>
              <a:buChar char="-"/>
            </a:pPr>
            <a:r>
              <a:rPr lang="fi-FI" dirty="0" err="1" smtClean="0"/>
              <a:t>Networked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7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work conducted in EO innovation promotion has been documented in the form of a guide on how to arrange innovation generation events and iterative development in EO. You can find the guide at</a:t>
            </a:r>
            <a:r>
              <a:rPr lang="en-US" u="sng" dirty="0" smtClean="0"/>
              <a:t> balticsatapps.eu</a:t>
            </a:r>
            <a:r>
              <a:rPr lang="en-US" dirty="0" smtClean="0"/>
              <a:t>.</a:t>
            </a:r>
            <a:endParaRPr lang="fi-FI" i="1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35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Insert</a:t>
            </a:r>
            <a:r>
              <a:rPr lang="fi-FI" dirty="0" smtClean="0"/>
              <a:t> </a:t>
            </a:r>
            <a:r>
              <a:rPr lang="fi-FI" dirty="0" err="1" smtClean="0"/>
              <a:t>presentation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911FA94-FBFE-4DE2-B63D-31F94C9F54B8}" type="datetime1">
              <a:rPr lang="fi-FI" smtClean="0"/>
              <a:t>26.10.2020</a:t>
            </a:fld>
            <a:endParaRPr lang="fi-FI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4" name="Rectangle 3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78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4510792" y="195486"/>
            <a:ext cx="3277232" cy="114528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99992" y="1417828"/>
            <a:ext cx="3277232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1DE3303-1F6A-42A4-8AFD-30E233DFBA27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7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60" y="771550"/>
            <a:ext cx="7116088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Middle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128793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AC9C2F9-7DED-4651-B080-8CABC13EF38D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2ACA6B9-9BA7-4F25-9886-FD6E4A227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D177C530-9731-4E62-97CA-7D24A3F0B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background text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29E624F-1BAE-4503-9552-F706B65519DA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9EC6708-48A2-471C-916C-15B239690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7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49C05E6-C481-4B3E-91FB-B77329DF180A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426512F-25F8-402D-95AB-4616E70D3C2D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3E33B0C-271F-40C3-BC11-F0530BE92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65C29AF4-E2F7-41EE-BE8E-6CB063026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9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1B35A67-CB90-43B0-AB91-FAED124DDF96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64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4093294" cy="42391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7"/>
            <a:ext cx="3008313" cy="33676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5BC306D-8B87-41C1-8830-1B54867A8B23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02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Picture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04399C9-ED78-46F1-A4D4-5DA3CFD91208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28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68000" y="331200"/>
            <a:ext cx="7211144" cy="6563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7211144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E94F3DC-BA3E-42BC-BE0C-50D4D4DF2D9C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fi-FI" dirty="0" err="1" smtClean="0"/>
              <a:t>Text</a:t>
            </a:r>
            <a:r>
              <a:rPr lang="fi-FI" dirty="0" smtClean="0"/>
              <a:t> + </a:t>
            </a:r>
            <a:r>
              <a:rPr lang="fi-FI" dirty="0" err="1" smtClean="0"/>
              <a:t>graphics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2 </a:t>
            </a:r>
            <a:r>
              <a:rPr lang="fi-FI" dirty="0" err="1" smtClean="0"/>
              <a:t>columns</a:t>
            </a:r>
            <a:r>
              <a:rPr lang="fi-FI" dirty="0" smtClean="0"/>
              <a:t> of </a:t>
            </a:r>
            <a:r>
              <a:rPr lang="fi-FI" dirty="0" err="1" smtClean="0"/>
              <a:t>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3466728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067944" y="1059582"/>
            <a:ext cx="3528392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Graphics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6C1D801-9935-4B42-B921-362BAC22E475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61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2FC7F82-61D4-451C-87F1-A8FF32925EE8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22CC55D-5F01-4807-989A-27430CFD6F8C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A8493FB-C425-4A9B-89E4-98D3871F6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0F16888-7BAD-4DBD-A015-8D0258A6C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13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3311350" cy="328241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the </a:t>
            </a:r>
            <a:r>
              <a:rPr lang="fi-FI" dirty="0" err="1" smtClean="0"/>
              <a:t>background</a:t>
            </a:r>
            <a:r>
              <a:rPr lang="fi-FI" dirty="0" smtClean="0"/>
              <a:t> image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the image -&gt;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background</a:t>
            </a:r>
            <a:r>
              <a:rPr lang="fi-FI" dirty="0" smtClean="0"/>
              <a:t> -&gt;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file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411510"/>
            <a:ext cx="3311350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304EEA73-7172-435E-BB08-9B8211F32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EE76BD1-F5D7-4991-AD9E-F00E16915E3C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50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D6BFEE9-7A70-4FA1-96B7-7409D8006B4C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0135EFBA-05D1-44DF-A435-B5E5F6FD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C133862-7054-4AFF-BB13-FFDFBC091730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0135EFBA-05D1-44DF-A435-B5E5F6FD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361074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3610744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211960" y="411510"/>
            <a:ext cx="3528392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211960" y="1408484"/>
            <a:ext cx="352839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FA10AB4-F945-46DA-9F2E-A930D7FB4261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179512" y="4506263"/>
            <a:ext cx="2952328" cy="623655"/>
            <a:chOff x="179512" y="4506263"/>
            <a:chExt cx="2952328" cy="623655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79512" y="4506263"/>
              <a:ext cx="2952328" cy="62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506263"/>
              <a:ext cx="1672163" cy="62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54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7F783B60-EBFB-41DF-9AA6-F36E5253DC3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7139136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13913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403F56-EADA-4349-9CDD-8F3DD4ECA780}" type="datetime1">
              <a:rPr lang="fi-FI" smtClean="0"/>
              <a:t>26.10.2020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31A1364-6BEF-4626-B427-52F5F6E5F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74" r:id="rId5"/>
    <p:sldLayoutId id="2147483676" r:id="rId6"/>
    <p:sldLayoutId id="2147483678" r:id="rId7"/>
    <p:sldLayoutId id="2147483681" r:id="rId8"/>
    <p:sldLayoutId id="2147483653" r:id="rId9"/>
    <p:sldLayoutId id="2147483665" r:id="rId10"/>
    <p:sldLayoutId id="2147483679" r:id="rId11"/>
    <p:sldLayoutId id="2147483680" r:id="rId12"/>
    <p:sldLayoutId id="2147483675" r:id="rId13"/>
    <p:sldLayoutId id="2147483673" r:id="rId14"/>
    <p:sldLayoutId id="2147483662" r:id="rId15"/>
    <p:sldLayoutId id="2147483656" r:id="rId16"/>
    <p:sldLayoutId id="2147483657" r:id="rId17"/>
    <p:sldLayoutId id="2147483682" r:id="rId18"/>
    <p:sldLayoutId id="2147483683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accent4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Promoting innovation in Earth Observation-based services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/>
              <a:t>b</a:t>
            </a:r>
            <a:r>
              <a:rPr lang="fi-FI" dirty="0" smtClean="0"/>
              <a:t>alticsatapps.eu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86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Towards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innovations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728315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i="1" dirty="0"/>
              <a:t>The </a:t>
            </a:r>
            <a:r>
              <a:rPr lang="en-US" sz="2300" i="1" dirty="0" err="1"/>
              <a:t>BalticSatApps</a:t>
            </a:r>
            <a:r>
              <a:rPr lang="en-US" sz="2300" i="1" dirty="0"/>
              <a:t> project has conducted innovation generation activities that have aimed at the creation of new EO-leveraging services and startup companies. These activities have taken place in the form of </a:t>
            </a:r>
            <a:r>
              <a:rPr lang="en-US" sz="2300" b="1" i="1" dirty="0"/>
              <a:t>innovation competitions and </a:t>
            </a:r>
            <a:r>
              <a:rPr lang="en-US" sz="2300" b="1" i="1" dirty="0" smtClean="0"/>
              <a:t>hackathons</a:t>
            </a:r>
            <a:r>
              <a:rPr lang="en-US" sz="2300" i="1" dirty="0" smtClean="0"/>
              <a:t>. The </a:t>
            </a:r>
            <a:r>
              <a:rPr lang="en-US" sz="2300" i="1" dirty="0"/>
              <a:t>innovation promotion activities in </a:t>
            </a:r>
            <a:r>
              <a:rPr lang="en-US" sz="2300" i="1" dirty="0" err="1"/>
              <a:t>BalticSatApps</a:t>
            </a:r>
            <a:r>
              <a:rPr lang="en-US" sz="2300" i="1" dirty="0"/>
              <a:t> were conducted in collaboration between experts in various areas of expertise: EO user uptake and EO data use, education facilities, and science and technology parks. </a:t>
            </a:r>
            <a:endParaRPr lang="en-US" sz="23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94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94F3DC-BA3E-42BC-BE0C-50D4D4DF2D9C}" type="datetime1">
              <a:rPr lang="fi-FI" smtClean="0"/>
              <a:t>26.10.2020</a:t>
            </a:fld>
            <a:endParaRPr lang="fi-FI" dirty="0"/>
          </a:p>
        </p:txBody>
      </p:sp>
      <p:pic>
        <p:nvPicPr>
          <p:cNvPr id="7" name="Picture 4" descr="SpaceBeavers">
            <a:extLst>
              <a:ext uri="{FF2B5EF4-FFF2-40B4-BE49-F238E27FC236}">
                <a16:creationId xmlns:a16="http://schemas.microsoft.com/office/drawing/2014/main" id="{2C3F0B86-004D-45E6-A8C4-A216B3AF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4" y="411510"/>
            <a:ext cx="3368778" cy="18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FE1C95-CE22-43E1-BE3C-5D8CB097606F}"/>
              </a:ext>
            </a:extLst>
          </p:cNvPr>
          <p:cNvSpPr txBox="1"/>
          <p:nvPr/>
        </p:nvSpPr>
        <p:spPr>
          <a:xfrm>
            <a:off x="3635896" y="628689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Tartu Space Apps Challenge (Oct. 2019)</a:t>
            </a:r>
          </a:p>
          <a:p>
            <a:r>
              <a:rPr lang="en-US" dirty="0" smtClean="0"/>
              <a:t>WINNER:</a:t>
            </a:r>
          </a:p>
          <a:p>
            <a:r>
              <a:rPr lang="en-US" u="sng" dirty="0" err="1" smtClean="0"/>
              <a:t>SpaceBeavers</a:t>
            </a:r>
            <a:endParaRPr lang="en-US" u="sng" dirty="0"/>
          </a:p>
          <a:p>
            <a:r>
              <a:rPr lang="en-US" dirty="0" smtClean="0"/>
              <a:t>Flood </a:t>
            </a:r>
            <a:r>
              <a:rPr lang="en-US" dirty="0"/>
              <a:t>monitoring and prevention </a:t>
            </a:r>
            <a:r>
              <a:rPr lang="en-US" dirty="0" smtClean="0"/>
              <a:t>software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RUNNER-UP:</a:t>
            </a:r>
          </a:p>
          <a:p>
            <a:r>
              <a:rPr lang="en-US" u="sng" dirty="0" smtClean="0"/>
              <a:t>Cloudless</a:t>
            </a:r>
          </a:p>
          <a:p>
            <a:r>
              <a:rPr lang="en-US" dirty="0" smtClean="0"/>
              <a:t>Neural network-based algorithm to make both reading and interpreting satellite data more accurate and comprehensive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RUNNER-UP:</a:t>
            </a:r>
          </a:p>
          <a:p>
            <a:r>
              <a:rPr lang="en-US" u="sng" dirty="0" smtClean="0"/>
              <a:t>DLC</a:t>
            </a:r>
          </a:p>
          <a:p>
            <a:r>
              <a:rPr lang="en-US" dirty="0" smtClean="0"/>
              <a:t>App providing a historical overview of land cover changes, utilizing the Landsat and Sentinel databases</a:t>
            </a:r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51494AA-3333-45B8-B114-7172B7CB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1" y="2355726"/>
            <a:ext cx="3368778" cy="18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7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8F950C-DAE0-4E0A-B84A-FED8EE28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225821"/>
            <a:ext cx="2948059" cy="473722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WeSeaChallenge</a:t>
            </a:r>
            <a:endParaRPr lang="fi-FI" dirty="0"/>
          </a:p>
        </p:txBody>
      </p:sp>
      <p:pic>
        <p:nvPicPr>
          <p:cNvPr id="3" name="Sisällön paikkamerkki 2" descr="Kuva, joka sisältää kohteen vesi, ulko, suuri, punainen&#10;&#10;Kuvaus luotu automaattisesti">
            <a:extLst>
              <a:ext uri="{FF2B5EF4-FFF2-40B4-BE49-F238E27FC236}">
                <a16:creationId xmlns:a16="http://schemas.microsoft.com/office/drawing/2014/main" id="{8D00F0E2-9760-4B18-82BE-43713DC8D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787"/>
            <a:ext cx="4224469" cy="2376264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t>26.10.2020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36E8CC0-E355-405E-8444-14829D5701C0}"/>
              </a:ext>
            </a:extLst>
          </p:cNvPr>
          <p:cNvSpPr txBox="1"/>
          <p:nvPr/>
        </p:nvSpPr>
        <p:spPr>
          <a:xfrm>
            <a:off x="4499992" y="843558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Idea </a:t>
            </a:r>
            <a:r>
              <a:rPr lang="fi-FI" dirty="0" err="1"/>
              <a:t>competition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satellite</a:t>
            </a:r>
            <a:endParaRPr lang="fi-FI" dirty="0"/>
          </a:p>
          <a:p>
            <a:r>
              <a:rPr lang="fi-FI" dirty="0" smtClean="0"/>
              <a:t>data-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/>
              <a:t>solution </a:t>
            </a:r>
            <a:r>
              <a:rPr lang="fi-FI" dirty="0" err="1"/>
              <a:t>ideas</a:t>
            </a:r>
            <a:r>
              <a:rPr lang="fi-FI" dirty="0"/>
              <a:t> for</a:t>
            </a:r>
          </a:p>
          <a:p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and </a:t>
            </a:r>
            <a:r>
              <a:rPr lang="fi-FI" dirty="0" err="1"/>
              <a:t>planning</a:t>
            </a:r>
            <a:r>
              <a:rPr lang="fi-FI" dirty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sought</a:t>
            </a:r>
            <a:r>
              <a:rPr lang="fi-FI" dirty="0" smtClean="0"/>
              <a:t>.</a:t>
            </a:r>
            <a:endParaRPr lang="fi-FI" dirty="0"/>
          </a:p>
          <a:p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dirty="0" err="1"/>
              <a:t>Running</a:t>
            </a:r>
            <a:r>
              <a:rPr lang="fi-FI" dirty="0"/>
              <a:t> </a:t>
            </a:r>
            <a:r>
              <a:rPr lang="fi-FI" dirty="0" smtClean="0"/>
              <a:t>1.10. - 4.12.2019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10 </a:t>
            </a:r>
            <a:r>
              <a:rPr lang="fi-FI" dirty="0" err="1"/>
              <a:t>teams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30 </a:t>
            </a:r>
            <a:r>
              <a:rPr lang="fi-FI" dirty="0" err="1"/>
              <a:t>participants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3 challenge </a:t>
            </a:r>
            <a:r>
              <a:rPr lang="fi-FI" dirty="0" err="1"/>
              <a:t>categories</a:t>
            </a:r>
            <a:endParaRPr lang="fi-FI" dirty="0"/>
          </a:p>
          <a:p>
            <a:pPr marL="742950" lvl="1" indent="-285750">
              <a:buFontTx/>
              <a:buChar char="-"/>
            </a:pP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aquaculture</a:t>
            </a:r>
            <a:endParaRPr lang="fi-FI" dirty="0"/>
          </a:p>
          <a:p>
            <a:pPr marL="742950" lvl="1" indent="-285750">
              <a:buFontTx/>
              <a:buChar char="-"/>
            </a:pPr>
            <a:r>
              <a:rPr lang="fi-FI" dirty="0"/>
              <a:t>Urban </a:t>
            </a:r>
            <a:r>
              <a:rPr lang="fi-FI" dirty="0" err="1"/>
              <a:t>planning</a:t>
            </a:r>
            <a:endParaRPr lang="fi-FI" dirty="0"/>
          </a:p>
          <a:p>
            <a:pPr marL="742950" lvl="1" indent="-285750">
              <a:buFontTx/>
              <a:buChar char="-"/>
            </a:pPr>
            <a:r>
              <a:rPr lang="fi-FI" dirty="0" err="1"/>
              <a:t>Networked</a:t>
            </a:r>
            <a:r>
              <a:rPr lang="fi-FI" dirty="0"/>
              <a:t> </a:t>
            </a:r>
            <a:r>
              <a:rPr lang="fi-FI" dirty="0" err="1"/>
              <a:t>actions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473374D-F348-4DC9-9BD7-C939CB72351D}"/>
              </a:ext>
            </a:extLst>
          </p:cNvPr>
          <p:cNvSpPr txBox="1"/>
          <p:nvPr/>
        </p:nvSpPr>
        <p:spPr>
          <a:xfrm>
            <a:off x="323528" y="268963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Prize</a:t>
            </a:r>
            <a:r>
              <a:rPr lang="fi-FI" dirty="0"/>
              <a:t> </a:t>
            </a:r>
            <a:r>
              <a:rPr lang="fi-FI" dirty="0" err="1"/>
              <a:t>pool</a:t>
            </a:r>
            <a:r>
              <a:rPr lang="fi-FI" dirty="0"/>
              <a:t> 8500€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Training and </a:t>
            </a:r>
            <a:r>
              <a:rPr lang="fi-FI" dirty="0" err="1"/>
              <a:t>mentoring</a:t>
            </a:r>
            <a:r>
              <a:rPr lang="fi-FI" dirty="0"/>
              <a:t> </a:t>
            </a:r>
            <a:r>
              <a:rPr lang="fi-FI" dirty="0" smtClean="0"/>
              <a:t>was made </a:t>
            </a:r>
            <a:r>
              <a:rPr lang="fi-FI" dirty="0" err="1" smtClean="0"/>
              <a:t>available</a:t>
            </a:r>
            <a:r>
              <a:rPr lang="fi-FI" dirty="0" smtClean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competition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Awards</a:t>
            </a:r>
            <a:r>
              <a:rPr lang="fi-FI" dirty="0"/>
              <a:t> </a:t>
            </a:r>
            <a:r>
              <a:rPr lang="fi-FI" dirty="0" err="1"/>
              <a:t>ceremony</a:t>
            </a:r>
            <a:r>
              <a:rPr lang="fi-FI" dirty="0"/>
              <a:t> </a:t>
            </a:r>
            <a:r>
              <a:rPr lang="fi-FI" dirty="0" err="1" smtClean="0"/>
              <a:t>took</a:t>
            </a:r>
            <a:r>
              <a:rPr lang="fi-FI" dirty="0" smtClean="0"/>
              <a:t> </a:t>
            </a:r>
            <a:r>
              <a:rPr lang="fi-FI" dirty="0" err="1" smtClean="0"/>
              <a:t>place</a:t>
            </a:r>
            <a:r>
              <a:rPr lang="fi-FI" dirty="0" smtClean="0"/>
              <a:t> on </a:t>
            </a:r>
            <a:r>
              <a:rPr lang="fi-FI" dirty="0"/>
              <a:t>4th </a:t>
            </a:r>
            <a:r>
              <a:rPr lang="fi-FI" dirty="0" err="1" smtClean="0"/>
              <a:t>December</a:t>
            </a:r>
            <a:r>
              <a:rPr lang="fi-FI" dirty="0" smtClean="0"/>
              <a:t>, 2019, in Turku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637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" y="-1047332"/>
            <a:ext cx="9142670" cy="6859442"/>
          </a:xfrm>
        </p:spPr>
      </p:pic>
      <p:sp>
        <p:nvSpPr>
          <p:cNvPr id="7" name="Rounded Rectangle 6"/>
          <p:cNvSpPr/>
          <p:nvPr/>
        </p:nvSpPr>
        <p:spPr>
          <a:xfrm>
            <a:off x="971600" y="36803"/>
            <a:ext cx="5084456" cy="59073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Teams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i="1" dirty="0" smtClean="0">
                <a:solidFill>
                  <a:schemeClr val="tx1"/>
                </a:solidFill>
              </a:rPr>
              <a:t>Baltic Connect </a:t>
            </a:r>
            <a:r>
              <a:rPr lang="fi-FI" sz="1600" dirty="0" smtClean="0">
                <a:solidFill>
                  <a:schemeClr val="tx1"/>
                </a:solidFill>
              </a:rPr>
              <a:t>and </a:t>
            </a:r>
            <a:r>
              <a:rPr lang="fi-FI" sz="1600" i="1" dirty="0" smtClean="0">
                <a:solidFill>
                  <a:schemeClr val="tx1"/>
                </a:solidFill>
              </a:rPr>
              <a:t>Tech Trout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took</a:t>
            </a:r>
            <a:r>
              <a:rPr lang="fi-FI" sz="1600" dirty="0" smtClean="0">
                <a:solidFill>
                  <a:schemeClr val="tx1"/>
                </a:solidFill>
              </a:rPr>
              <a:t> home in </a:t>
            </a:r>
            <a:r>
              <a:rPr lang="fi-FI" sz="1600" dirty="0" err="1" smtClean="0">
                <a:solidFill>
                  <a:schemeClr val="tx1"/>
                </a:solidFill>
              </a:rPr>
              <a:t>total</a:t>
            </a:r>
            <a:r>
              <a:rPr lang="fi-FI" sz="1600" dirty="0" smtClean="0">
                <a:solidFill>
                  <a:schemeClr val="tx1"/>
                </a:solidFill>
              </a:rPr>
              <a:t> 6500 </a:t>
            </a:r>
            <a:r>
              <a:rPr lang="fi-FI" sz="1600" dirty="0" err="1" smtClean="0">
                <a:solidFill>
                  <a:schemeClr val="tx1"/>
                </a:solidFill>
              </a:rPr>
              <a:t>euros</a:t>
            </a:r>
            <a:r>
              <a:rPr lang="fi-FI" sz="1600" dirty="0" smtClean="0">
                <a:solidFill>
                  <a:schemeClr val="tx1"/>
                </a:solidFill>
              </a:rPr>
              <a:t> for </a:t>
            </a:r>
            <a:r>
              <a:rPr lang="fi-FI" sz="1600" dirty="0" err="1" smtClean="0">
                <a:solidFill>
                  <a:schemeClr val="tx1"/>
                </a:solidFill>
              </a:rPr>
              <a:t>their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winning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solutions</a:t>
            </a:r>
            <a:r>
              <a:rPr lang="fi-FI" sz="1600" dirty="0" smtClean="0">
                <a:solidFill>
                  <a:schemeClr val="tx1"/>
                </a:solidFill>
              </a:rPr>
              <a:t> in </a:t>
            </a:r>
            <a:r>
              <a:rPr lang="fi-FI" sz="1600" dirty="0" err="1" smtClean="0">
                <a:solidFill>
                  <a:schemeClr val="tx1"/>
                </a:solidFill>
              </a:rPr>
              <a:t>WeSeaChallenge</a:t>
            </a:r>
            <a:r>
              <a:rPr lang="fi-FI" sz="1600" dirty="0" smtClean="0">
                <a:solidFill>
                  <a:schemeClr val="tx1"/>
                </a:solidFill>
              </a:rPr>
              <a:t>!</a:t>
            </a:r>
            <a:endParaRPr lang="fi-FI" sz="16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34" y="51470"/>
            <a:ext cx="2257620" cy="1110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63838"/>
            <a:ext cx="1746507" cy="17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0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Key </a:t>
            </a:r>
            <a:r>
              <a:rPr lang="fi-FI" dirty="0" err="1" smtClean="0"/>
              <a:t>findings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728315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As one of the central findings of the project, it was noticed that due to the complexity of the thematic area of EO, it was often most fruitful to conduct longer-time spanning innovation activities, instead of short-term activities. During longer-term activities, the participants were given lectures, hands-on support, and more time overall to develop their solution ideas, when compared with more traditional hackathon activities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340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 err="1" smtClean="0"/>
              <a:t>Result</a:t>
            </a:r>
            <a:r>
              <a:rPr lang="fi-FI" sz="2000" dirty="0" smtClean="0"/>
              <a:t> </a:t>
            </a:r>
            <a:r>
              <a:rPr lang="fi-FI" sz="2000" dirty="0" err="1" smtClean="0"/>
              <a:t>focus</a:t>
            </a:r>
            <a:r>
              <a:rPr lang="fi-FI" sz="2000" dirty="0" smtClean="0"/>
              <a:t>: </a:t>
            </a:r>
            <a:r>
              <a:rPr lang="fi-FI" sz="2000" dirty="0"/>
              <a:t>The ”</a:t>
            </a:r>
            <a:r>
              <a:rPr lang="fi-FI" sz="2000" dirty="0" err="1"/>
              <a:t>Cookbook</a:t>
            </a:r>
            <a:r>
              <a:rPr lang="fi-FI" sz="2000" dirty="0"/>
              <a:t>” </a:t>
            </a:r>
            <a:r>
              <a:rPr lang="en-US" sz="2000" dirty="0"/>
              <a:t>of how to arrange innovation generation events and iterative development in </a:t>
            </a:r>
            <a:r>
              <a:rPr lang="en-US" sz="2000" dirty="0" smtClean="0"/>
              <a:t>EO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7283152" cy="3250456"/>
          </a:xfrm>
        </p:spPr>
        <p:txBody>
          <a:bodyPr/>
          <a:lstStyle/>
          <a:p>
            <a:r>
              <a:rPr lang="en-FI" dirty="0"/>
              <a:t>The Cookbook provides an extensive description </a:t>
            </a:r>
            <a:r>
              <a:rPr lang="en-FI" dirty="0" smtClean="0"/>
              <a:t>about</a:t>
            </a:r>
            <a:endParaRPr lang="fi-FI" dirty="0" smtClean="0"/>
          </a:p>
          <a:p>
            <a:pPr lvl="1"/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en-FI" dirty="0" smtClean="0"/>
              <a:t>short-term </a:t>
            </a:r>
            <a:r>
              <a:rPr lang="en-FI" dirty="0"/>
              <a:t>events can be operated in order to identify ideas that exploit remote sensing and earth observation, </a:t>
            </a:r>
            <a:endParaRPr lang="fi-FI" dirty="0" smtClean="0"/>
          </a:p>
          <a:p>
            <a:pPr lvl="1"/>
            <a:r>
              <a:rPr lang="en-FI" dirty="0" smtClean="0"/>
              <a:t>enrich the</a:t>
            </a:r>
            <a:r>
              <a:rPr lang="fi-FI" dirty="0" smtClean="0"/>
              <a:t> </a:t>
            </a:r>
            <a:r>
              <a:rPr lang="fi-FI" dirty="0" err="1" smtClean="0"/>
              <a:t>ideas</a:t>
            </a:r>
            <a:r>
              <a:rPr lang="en-FI" dirty="0" smtClean="0"/>
              <a:t>, </a:t>
            </a:r>
            <a:r>
              <a:rPr lang="en-FI" dirty="0"/>
              <a:t>and </a:t>
            </a:r>
            <a:endParaRPr lang="fi-FI" dirty="0" smtClean="0"/>
          </a:p>
          <a:p>
            <a:pPr lvl="1"/>
            <a:r>
              <a:rPr lang="en-FI" dirty="0" smtClean="0"/>
              <a:t>transform </a:t>
            </a:r>
            <a:r>
              <a:rPr lang="en-FI" dirty="0"/>
              <a:t>them into sustainable business solutions. </a:t>
            </a:r>
            <a:endParaRPr lang="fi-FI" dirty="0" smtClean="0"/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en-FI" dirty="0" smtClean="0"/>
              <a:t>The </a:t>
            </a:r>
            <a:r>
              <a:rPr lang="en-FI" dirty="0"/>
              <a:t>publication is a “cookbook” by </a:t>
            </a:r>
            <a:r>
              <a:rPr lang="fi-FI" dirty="0" smtClean="0"/>
              <a:t>the </a:t>
            </a:r>
            <a:r>
              <a:rPr lang="en-FI" dirty="0" smtClean="0"/>
              <a:t>way </a:t>
            </a:r>
            <a:r>
              <a:rPr lang="en-FI" dirty="0"/>
              <a:t>of exhaustively describing what are the different stakeholder groups, their responsibilities and connections to short-term events. And what pre- and post-operations need to be committed in order to ensure that the short-term events truly develop a solution to a need in a sustainable manner.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318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 err="1" smtClean="0"/>
              <a:t>Result</a:t>
            </a:r>
            <a:r>
              <a:rPr lang="fi-FI" sz="2000" dirty="0" smtClean="0"/>
              <a:t> </a:t>
            </a:r>
            <a:r>
              <a:rPr lang="fi-FI" sz="2000" dirty="0" err="1" smtClean="0"/>
              <a:t>focus</a:t>
            </a:r>
            <a:r>
              <a:rPr lang="fi-FI" sz="2000" dirty="0" smtClean="0"/>
              <a:t>: </a:t>
            </a:r>
            <a:r>
              <a:rPr lang="fi-FI" sz="2000" dirty="0"/>
              <a:t>The ”</a:t>
            </a:r>
            <a:r>
              <a:rPr lang="fi-FI" sz="2000" dirty="0" err="1"/>
              <a:t>Cookbook</a:t>
            </a:r>
            <a:r>
              <a:rPr lang="fi-FI" sz="2000" dirty="0"/>
              <a:t>” </a:t>
            </a:r>
            <a:r>
              <a:rPr lang="en-US" sz="2000" dirty="0"/>
              <a:t>of how to arrange innovation generation events and iterative development in </a:t>
            </a:r>
            <a:r>
              <a:rPr lang="en-US" sz="2000" dirty="0" smtClean="0"/>
              <a:t>EO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7283152" cy="3250456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benefit</a:t>
            </a:r>
            <a:r>
              <a:rPr lang="fi-FI" dirty="0" smtClean="0"/>
              <a:t> from the ”</a:t>
            </a:r>
            <a:r>
              <a:rPr lang="fi-FI" dirty="0" err="1" smtClean="0"/>
              <a:t>Cookbook</a:t>
            </a:r>
            <a:r>
              <a:rPr lang="fi-FI" dirty="0" smtClean="0"/>
              <a:t>”?</a:t>
            </a:r>
          </a:p>
          <a:p>
            <a:pPr lvl="1"/>
            <a:r>
              <a:rPr lang="en-FI" dirty="0"/>
              <a:t>Challenge owners: farmers, herders, fisheries, forestries, and NGOs representing them</a:t>
            </a:r>
          </a:p>
          <a:p>
            <a:pPr lvl="1"/>
            <a:r>
              <a:rPr lang="en-FI" dirty="0"/>
              <a:t>Solution builders: skilled individuals, startup accelerators, entrepreneurs, researchers, etc</a:t>
            </a:r>
          </a:p>
          <a:p>
            <a:pPr lvl="1"/>
            <a:r>
              <a:rPr lang="en-FI" dirty="0"/>
              <a:t>Business enablers: funding instruments, venture capital, incubators, business </a:t>
            </a:r>
            <a:r>
              <a:rPr lang="en-FI" dirty="0" smtClean="0"/>
              <a:t>festivals</a:t>
            </a: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key</a:t>
            </a:r>
            <a:r>
              <a:rPr lang="fi-FI" dirty="0" smtClean="0"/>
              <a:t> </a:t>
            </a:r>
            <a:r>
              <a:rPr lang="fi-FI" dirty="0" err="1" smtClean="0"/>
              <a:t>message</a:t>
            </a:r>
            <a:endParaRPr lang="fi-FI" dirty="0"/>
          </a:p>
          <a:p>
            <a:pPr lvl="1"/>
            <a:r>
              <a:rPr lang="en-FI" dirty="0"/>
              <a:t>To challenge owners: importance of communicating value added if challenge solved</a:t>
            </a:r>
          </a:p>
          <a:p>
            <a:pPr lvl="1"/>
            <a:r>
              <a:rPr lang="en-FI" dirty="0"/>
              <a:t>Solution builders: truly understanding challenge owners context and responsibilities to business enablers</a:t>
            </a:r>
          </a:p>
          <a:p>
            <a:pPr lvl="1"/>
            <a:r>
              <a:rPr lang="en-FI" dirty="0"/>
              <a:t>Business enablers: peculiarities of the EO context: slow moving, grainy satellites and notable public-funded data analysis pipelines </a:t>
            </a:r>
            <a:r>
              <a:rPr lang="en-FI" dirty="0" smtClean="0"/>
              <a:t>involved</a:t>
            </a:r>
            <a:endParaRPr lang="en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26.10.2020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9610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BSA">
      <a:dk1>
        <a:srgbClr val="000000"/>
      </a:dk1>
      <a:lt1>
        <a:srgbClr val="FFFFFF"/>
      </a:lt1>
      <a:dk2>
        <a:srgbClr val="535353"/>
      </a:dk2>
      <a:lt2>
        <a:srgbClr val="D9D9D9"/>
      </a:lt2>
      <a:accent1>
        <a:srgbClr val="EE6907"/>
      </a:accent1>
      <a:accent2>
        <a:srgbClr val="03AB9F"/>
      </a:accent2>
      <a:accent3>
        <a:srgbClr val="D9D9D9"/>
      </a:accent3>
      <a:accent4>
        <a:srgbClr val="535353"/>
      </a:accent4>
      <a:accent5>
        <a:srgbClr val="D3D800"/>
      </a:accent5>
      <a:accent6>
        <a:srgbClr val="03AB9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BSA_ppt_english_template</Template>
  <TotalTime>0</TotalTime>
  <Words>626</Words>
  <Application>Microsoft Office PowerPoint</Application>
  <PresentationFormat>On-screen Show (16:9)</PresentationFormat>
  <Paragraphs>77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Promoting innovation in Earth Observation-based services</vt:lpstr>
      <vt:lpstr>Towards new innovations</vt:lpstr>
      <vt:lpstr>PowerPoint Presentation</vt:lpstr>
      <vt:lpstr>WeSeaChallenge</vt:lpstr>
      <vt:lpstr>PowerPoint Presentation</vt:lpstr>
      <vt:lpstr>Key findings…</vt:lpstr>
      <vt:lpstr>Result focus: The ”Cookbook” of how to arrange innovation generation events and iterative development in EO</vt:lpstr>
      <vt:lpstr>Result focus: The ”Cookbook” of how to arrange innovation generation events and iterative development in EO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2018-03-23T13:22:22Z</dcterms:created>
  <dcterms:modified xsi:type="dcterms:W3CDTF">2020-10-26T06:13:57Z</dcterms:modified>
</cp:coreProperties>
</file>